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C87EA-6EE7-4184-9B1E-4335EBC8450F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35337-8853-40A7-863D-5D85DAB1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3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6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9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1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8636-ABF8-4AB8-B2F4-FA1DE04F87D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7384-E2FC-4A0C-B5F9-F5060190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 Unit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Chapt</a:t>
            </a:r>
            <a:r>
              <a:rPr lang="en-US" dirty="0" smtClean="0"/>
              <a:t> 3 and 4</a:t>
            </a:r>
          </a:p>
          <a:p>
            <a:r>
              <a:rPr lang="en-US" dirty="0" smtClean="0"/>
              <a:t>ESRT pgs. 14 - 15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Planetary Data: Jovian vs. Terrestrial </a:t>
            </a:r>
            <a:r>
              <a:rPr lang="en-US" dirty="0" err="1" smtClean="0"/>
              <a:t>pg</a:t>
            </a:r>
            <a:r>
              <a:rPr lang="en-US" dirty="0" smtClean="0"/>
              <a:t> 15 ESRT</a:t>
            </a:r>
            <a:endParaRPr lang="en-US" dirty="0"/>
          </a:p>
        </p:txBody>
      </p:sp>
      <p:pic>
        <p:nvPicPr>
          <p:cNvPr id="3" name="Picture 2" descr="http://www.mikesammartano.com/resources/Solar-System-Data-ES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2799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33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vs. Revolution</a:t>
            </a:r>
            <a:endParaRPr lang="en-US" dirty="0"/>
          </a:p>
        </p:txBody>
      </p:sp>
      <p:sp>
        <p:nvSpPr>
          <p:cNvPr id="3" name="AutoShape 2" descr="http://s1.thingpic.com/images/ej/fW2J19Nfskvapvry2iUFp7v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5" y="1143000"/>
            <a:ext cx="7239000" cy="541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0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Seasons</a:t>
            </a:r>
            <a:endParaRPr lang="en-US" dirty="0"/>
          </a:p>
        </p:txBody>
      </p:sp>
      <p:sp>
        <p:nvSpPr>
          <p:cNvPr id="3" name="AutoShape 2" descr="https://myweb.rollins.edu/jsiry/Earth's%20Revolution%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36073"/>
            <a:ext cx="861579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2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Celestial Sphere: NYS</a:t>
            </a:r>
            <a:endParaRPr lang="en-US" dirty="0"/>
          </a:p>
        </p:txBody>
      </p:sp>
      <p:sp>
        <p:nvSpPr>
          <p:cNvPr id="3" name="AutoShape 2" descr="http://physics.weber.edu/schroeder/ua/SunOnCelestialSphe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7979"/>
            <a:ext cx="5192280" cy="50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resources.woodlands-junior.kent.sch.uk/time/pa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-24634"/>
            <a:ext cx="4467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byss.uoregon.edu/~js/images/sun_ang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8" y="3142838"/>
            <a:ext cx="4103461" cy="31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Celestial Sphere at the Equator</a:t>
            </a:r>
            <a:endParaRPr lang="en-US" dirty="0"/>
          </a:p>
        </p:txBody>
      </p:sp>
      <p:sp>
        <p:nvSpPr>
          <p:cNvPr id="3" name="AutoShape 2" descr="http://www.esrl.noaa.gov/gmd/grad/solcalc/fig5_0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67400" cy="491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realworldadventures.com/2003/oz/bushcraft_files/image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0773"/>
            <a:ext cx="7010400" cy="56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0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Phases  and Eclipses</a:t>
            </a:r>
            <a:endParaRPr lang="en-US" dirty="0"/>
          </a:p>
        </p:txBody>
      </p:sp>
      <p:pic>
        <p:nvPicPr>
          <p:cNvPr id="4098" name="Picture 2" descr="http://www.moonconnection.com/images/moon_phases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8580"/>
            <a:ext cx="6248400" cy="56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9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UExQVFRQWGRsaFxcUGBUXFRoYHBsYHxwaHRgYHSkgGBwlGxYXITEhJSktLi4uFx8zODMsNygtLi0BCgoKDg0OGxAQGywkHyUxMS0sLiwwLCwsLCwvLDgvLCwsLCwsLCwsLCwsLywsLywsLCwsLCwsLCwsLCwsLCwsLP/AABEIAJsBRgMBEQACEQEDEQH/xAAcAAEAAwEBAQEBAAAAAAAAAAAAAwQFAgEGBwj/xABQEAACAQICBAcLBwkHAwUBAAABAgMAEQQSBRMhMQYiMkFRUmEUI0JTgZGSk6HS0zNUYnGywcIHJDRjcoKjsdFDZHOis7TDFSWDCHTh8PGU/8QAGQEBAQEBAQEAAAAAAAAAAAAAAAECAwQF/8QAPxEAAgECAgQKCAQGAgMAAAAAAAECAxEEMRIhQbFRYXGBkaGywdHwEyIyM0JicsIkNKLhFCNSgpLxw9IFY3P/2gAMAwEAAhEDEQA/AP3GgFAKAUAoBQCgFAKAUAoBQCgFAKAUAoBQCgFAKAUAoBQCgFAKAUAoBQCgFAKAUAoBQCgFAKAUAoBQFfH6zVtqigktxTIGZPKFIJ2dtAfGaL4ayiOB8QqMcRCkiJAhU5pJYokTNJJblSi5sBbbzWIFjRfDsMUSWJ9a8kisIwp1ajFSwR5hnJJ73ditwLMd1AXdM6UxUeNhgjMGqmSV7ukhcCHVZhcSAEtrdhtstz0Bm4L8oatHE3c8zs6rcpqUQyHCjEkAPLdRq82++0Wud9AamhuGUOKn1MaS2I+UIXJm1ccmU2N14kq7SLEhhzC4GVNw1kgnnOJVFw8YmKZVcs6xWIMcoYxyORmzRtkZSOcAmgLGM4dgIcmHm1gjxDm4jKosGUMzd8GdSZEtkJvfm22A7bh5GDIupnfVqeMiqVZl1YZQAxK7ZOffkffYXAuvwmVsLDiYxxZZoorHK9s86xMOI9rgk7b7OcXBWgONC8LlxSyFIZVKQpOqvqwXSQSZbFXIBvEwsbbx5AMjQXD55XjE2HKLJHhWBQqcjTrO3Gu1yp1ItYX27bUBo4Thks+ExOIhjdTDDrk1oGV1MbOhupI25dq3uOfeDQGZhOGGLvHmw4dZJY0VhHLAXzRSuyqk7XupjXjk5SGNtooCTFcOiVSSJRq3CsM6ccI2BnxI5Mli141B3CxI7aAsYn8oMMQcvFNljzqXAjytJHh1xDIoz5heIkgmwuLXoBi+HaRmQvFIghWUyxkIZOJHFKuVlky7UmU8+242W2gSzcO4lYI0MwkzSKyARsVEbxqzcVyG2zIbLc2zdG0C9wf4UR4t5kWN42hO0S5FYjM65soYsovGTcixBFjvAA+cw3DTFZW1kcesz4YJGFcEpNiViYo5fVzLlYFZA42kZlAoDVj4dRMARDNYavWnvfejJM8KA8bjXkjfat7AXoCCb8ocGVwiSCUR5gGVSMwjlkdTZ+MYtVZwDsLKL7aAlxHD2GMyCSKW0YfM4EeUvHBHMyqM+bakotcWuLXoCbG8KmGDx06RMkuDDqyTZSDIsSSb42N1IkXnB37qAzIfyiqM2eJs4ZY9UmXWLMI5HmRizBeLqiBbfmXpuALmL/KDBG8qmOU6uJpbrqySFERZcue6P35eK9jsPYSBppwlTUTStG6GBzG8btEGz8WwzZ8m0Op5XPbfsoDMw/5QIXEbCGbK5QM1owEL4hsOMwz3NpUO4HZt7KAtaA4TnFTsoiMcOpWVGfLmcGR1DcVjZSEvYgHbQGXo3hpKNYcTGP7PVxxKQ7a2cRKUkZzFPHd4znVlIvtUXFAT47h2AjGOCXOiStIWERSIwyPGwbvgL98QgZb3uDsoCWbh5EpcGGbitIiHvVpHjxCYcqvH2XlkQAtYWJJtagNGPTDz4aSWBRFJG8iFZxmAaJmVwRG+25U2IbooDD0bwzlCxa9Fd5oYJESBMvGncqq5pJbbLEk7N3koCTQXD1ZTCkkMglkPGyAFY80s0ceYZiT8lxitwL3vbcBcxOnJziJljbDJFh5YYpBOzK7mVY24rg2TZKqqCpzMCNm+gOY+G8T2EcMzuWRAg1YOtbXZoiS9g6CBywvsuu+9AVsTw7ETyiSFzZwI0jCmXL3NHO+bj5Sw1mUBSbmwHTQH2MThgGG4gEX2Hb2UB1QCgPCKAzZOD+GZAhgjyqgjUZRZUBDBR0AMqkW3FRQHkfB7CqYysEYMRJSy2yksXJsPpkt9ZvvoC7Lg0Z1dkUugZVYjaA9swB5gcq3+oUBUi0DhlACwRgDcAoFu96r/AEuJ+zsoDrB6Ew8T6yOFEfKFuotxQFW3oogv0Ko5hQER4NYQvJIcPEXlDCQlQcwe2e4OzjWF+mwvQHcegcMFyiFMuR0IIvdJCDIpJ2kMVBN99hQHL8HcKWdjBHdxlY23ji+Y8RNo28RegUB1NgsNBh7MkaQQ992gZFKNrNYe0MM9999tAfjL/lrw0EpGF0eupCrGGziN2iS+UZQhCqMzWW53816A/TeBPcGLwseIwsCKhy8UqMyNGWsp6Mhke3NZ9mw0Bt4bQmHjjeJIUWOQEOgHFYEZbEdGXZbdbZQFiXBRtkzIp1ZzR3AOVrFbjoOViPqJoCr/ANBw2ULqI8oAAGUWAEZiA+oRMyfUSKAzJuBGFYYq4ObFBwz8XNGrxJEVj2WUZUG8HeebZQF+Pg1hAhTueLKQwIKg3zhQ1+m6oo+pQOagJJ9A4Z2DtDGWDFwbbczFSTfnuUQkHnRTzCgPnuE+ndH6EUzNGFknJASFRrHsSx2EgKgZyTuF3POaA94NDBvDHiFwaQR4jVOrcQjNnDRBrcgiQggDZmO+52gbx4PYXMjaiO6G6nKNhzF79vHJYX3E330B2dB4badRHxtZm4o266xlv+2QL9NqA4xfB+CRXGrVS2bjqqZgXjEZYZgQTkVV2g7ABQFfQnBaHDwSwfKpMxaUSLGA2ZVS2SNVULkRRYDmubkmgLOM4P4aXMZII2LsHY5RdmClAxI23yEr9RI3UBU0nwQwkyygxKjTKVd0Ch7MFBtcEbQig7NuUdFAS43AYWGDUmFTHI2yJQCzyE5tlzyuLmzEi2W9wBegKkWDgiXvmCWGMZeN3oouWQyKWynigSMXvtAJJJG+gNXR+hcPAzPFCiM+xioAJFy1vqzMTbtNAZ+I4G4NkdFhSMSPGz5AAW1cqyhTccksu0DrHn20BdTQOGCFBBHlKFCMosULFip6QWJJvvJoCHSfBqCaN0yKhcOM6pGWGscPJYOrKczqCbg3NASaC0JHhYNQpLKWdmLBRcyMWbYgCgXY7AAKA9l4P4ZlCmCMqERAMo2JG2ZFFtwVtotuNAfMcIcbhNHwDGLggYYMoRkyLsZzYovOM0jEE25RI37QNHg1jtH6VVMbFFG8iEC8iLromG4HfYi9wb8+ygL2F4LwLHJHIuu1srTO0gQM0h8LiBQCAABYbh2mgJpuDeFZcpw8WW4NsoG1UEY3fq1CW6otuoDUAoD2gFAKAUAoDL4TrKcJMIQxlyHIENnJ6ASRY+UUBk6Q0jjTINTDIsbCO2dYrqQ8mtzcbcU1drX56AzFxOllWEFWdjJEZGywABCsGtQqBuBaexBB4g2tsuBdxeLxkWFhLvJr5pwrBI4S6IQ3FRSMpIyhrtfaTzWAAo4L/qia13DlpBfVqYiiv3PhBmjLAlRrdfxdo2E2ubkDmLF6YAvqyzdztxSIEAmGazG18zGy7Lqt23EbQBp6X0ZicXomeBz+cSRyAZgqE2ZsgYLsBKhQSLb72G4Afyhi8JJE7RyIySKbMjAhgegg7aA/pX8hOgpsLo4mZSjTSGRUYEMFyqouDuvlv9RFAfo9AKAUAoBQCgP5+/8AUjgZBicPMQTCYygNuKHDEkX5iQQe2x6KA/TeCVjoPDIdpkwqoq87MyEAD/7ssTuFAfZRggAHabbTQHVAKAUAoBQGfiSFxETNsBR0Uk7MzNGQv1sF2fs2oCzjZVVGL8m1iN977MoHOTewHPegONFRMkESvyljQNtvxgoB28+2gLVAKAUAoCppaFnglRDZmRlX6ypA9tAfDflpnWTQkzJuLRdhHfUuCOYg7COa1AfL/wDpt0dKq4qdgRC+REJvZmXNmI6bZgL9vZQH7ZQCgFAKAUAoBQGNo+GWRWZsRKvHkACjDkZQ7Ab4r7gN5P1mgJMVhJFW4xM29RycNzsAf7HoNATdwSfOp/Rw3waAdwSfOp/Rw3waA8/6fJ85m9HDfBoD3uCT51P6OG+DQDuCT51P6OG+DQDuCT51P6OG+DQEEmg8zB2mkLDcxjwpYfUTDcUB62Ek1ir3VNYqx5OG3goB/Y/SNATdwSfOp/Rw3waAdwSfOp/Rw3waAdwSfOp/Rw3waAdwSfOp/Rw3waAdwSfOp/Rw3waAdwSfOp/Rw3waAr47QWuQxzTSSRtvV0wrKfIYaAq6G4PrGi6uWRMt0Wy4eyqGIyreLijYNgsKA0u4JPnU/o4b4NAO4JPnU/o4b4NAO4JPnU/o4b4NAO4JPnU/o4b4NAO4JPnU/o4b4NAO4JPnU/o4b4NAUtLYMiOz4mQqzxoQ64Yqc8iraxh2k32VVFyyB7BwdCEMMRiCRuLmJ8v7OeM5fJUBc7gk+dT+jhvg0A7gk+dT+jhvg0A7gk+dT+jhvg0A7gk+dT+jhvg0A7gk+dT+jhvg0A7gk+dT+jhvg0BnaR4KRThhNI8ga2YMuHytbdmGqs1rC172oC5htEGNQiTyoiiyqqYZVA6ABDYUBL3BJ86n9HDfBoCCfCSBowMVNxmIPFw27I58V0qKAn7gk+dT+jhvg0B5gc6yyI0jSAKjAuIwQWMgI4iqLcUUBoUAoBQGboBlMTZWzd9lvxs1m1jXXst0c1AWcfyP3k+2tAWaAUAoBQCgIYcSrl1VgTG2VwPBYqrWP7rqfLW5QlFJtZ61yXtvTFz1Z1LlAeMoDEc4DFgD51bzVHCSipW1PV0f7BC7jXoL7dW5tz2zR7alna4LdQCgFAKAUAoBQFbAcj95vtNQFmgFAKAUBWfGqJVh252RnHRZSoO3pu49tdFSk6bqbE0um/gS+uxm6ec6/BgEga5mNucaqRbHpF5AfIK9OFS9FV+n7k+4ks0ccMj3qH/3eE/3EV/YDWMIvWl9MtwkT8LWIwktjYnKNna6j761gEniI349wlkaE0+WNnPgqW8wvXmjDSmo8LsU50ditbFHJa2sRXtvtmANr8++rWp+jqShwNroCd0Wa5lFAKAUAoBQCgKuL5cP7Z/05KAtUBRg/SJf8OL7U1AcaX0pqALRSSk8yZABu3vIyqN+69zQFjR+M1qB8jp9FwAfYSCO0EigLNAZ+g3JiN1ItJKNuXaNY+0WJ2HtseygJ8fyP3k+2tAWaAUAJoCjoLSHdGHhny5dbGr5b3ylgDa9he17V3xVH0FadK99FtX4bETurlfgviWkw4ZiWbPJtO021j5R5FsPJXTGwUK1orVZblfrJHIi4P8AyuL+lLm9mT/jreL93S4lbv7xHNnWG/TpT0xIPRJP46k/ysfqfX/ofERySf8AckXpwzH+IlYt+Gv83cNpNpLEMuKwigkK+tzDmNkBF/LVowi6FWTzWjbpDzRY0vjTEI8tuPKiG/Qx2+Wwrnh6SqOV9ib6Ct2LskgUXYgDYLnYLk2HtIFcVFt2RTqoBQCgFAVsByP3m+01AWaAUAoChh8eWxEsNuLGkZDc5LZ7jyAL567zoqNGNS+tt9Vv3JfXYpYgfn8Z6IrelrT/AMYrvD8pJce63iT4hp35bD9hv/FgH4qYX3VTz8Mn3CWaIeG571D/AO5gPmcH7qzgval9LEi5woF8OR0vEP4iVMFqq34nuYlkSaSa+EkP6lvsGs0V+IivmW8ryO9AC2GhHVjVfRAH3VMVrrzfGxHI54P4oywh2NyXkHkEjgewCri6ap1dFcC3IRd0aNeYooBQCgFAKAq4vlw/tn/TkoC1QFGD9Il/w4vtTUB85+UlUaKBXeJbTZ+/GNVIEcikB5Y3jDXkGwqSRe3SAKcrzuMCcKZGiRVUmAqIc4kgzZ8qoskep19sq5b3sM2WwGho7uptJyyMs3c7RAIJM6xx8WI8nWlXdnMgN0DDIdtiLga+h1l1Q40fKk8FvGP9KgJscsuTaycpPBbrr9KgJm1g3tH6Le9SwKWnTMMPJldVYrZSqsCC2wEHNsNzXfCpOtG6uvAksjuSWUwF8yfJ5uS3Vv1qih/N0eO3WNhW4LxSLhY1DJZcy8lvBZh1uyumNd68nw2fSiRyIuCSSDDgBk335Lc6q3W+lW8frreeFoRyGgxJrZrMm3byW8diR1uymJvoQ8/DELMYXWd2ScZL2PgtzLh/pfSpNP8Aho+dshtIJNZ/1ROMl+52A4rW5YO7N2VLfhf7vAfEWNKrJ3VhDmTYZfBbnVR1u2lD3FVcm8PNDhGkp1HGT5ZTyW5g30qYP4/pYkecL9aMKxzJseI7FbmlQ9bsq/8Aj1euuR9lieRo6RxEkMUkl0ORGa2VhfKCbXzbN1eajT9JUjDhaRW7ImhaRlDBo7EAjitz/vViUdFtMp1ll60fot71QDLL1o/Rb3qAgwKy5NjJvbwW6zfSoCfLL1o/Rb3qAZZetH6Le9QGZoXGzStiAWjtHO0a8Q8kKn0usWr1Ymiqap22xTfLd91jKd7kOBMndc3GS5+i3grD9L6Vbqp/w8PObfgFmMSJO604yX72OS3UxZ61SF/4d8++A2nGnBJrobsnN4LfOMN9KtYX3U/PwSDzI+GyyamO7JsmQ7FbmDHrdlZwXtPk+5CRe4QJIYhxk+Uj8Fuuv0qxhPb5nuLLIjxBk7hJzJYwdVudP2u2tQX4r+7vJ8Ja0QsuqUZk2FhyW5mYdbsrliPePm3FWRS4JLJ3MtmTlOeS3OxPW7a7Y/375txI5E+hMXNLrrsnEnkQcQ7lIt4XbWMTSVPQttin0lTuaWWXrR+i3vV5ijLL1o/Rb3qAZZetH6Le9QDLL1o/Rb3qAZZetH6Le9QGZjsY4xOHhut2zvfKbDKjCx422+Y+jXVUm6TqcDS6SX12NPLL1o/Rb3q5FK+DDa+XMQTki5IIG+XpJoClwxx80EKPDlF5AJGdBIFQq+3KZYxfOEG1uc7DQGro2RmijZ+WVBbi5NttvFzNl+rMfrNAWaAzdA5dUcoA75LmsLcbWPc9p7aAs4/kfvJ9taAzuFrWhT/GhJ+pJFc/Yr24BXqP6Zdaa7zMsi3psXit0yRD+KlccNqqc0uyyvIrZ/8At9/7v/x11t+Lt83eT4S1of5Nh0Szf6r1yxHtrkj2UVFPgoe9EdGr/wBCGu2O9509pkjkc6APfJO0H/cYr+tXFexHz8EREYYfnr9us+xg6T/LLm3zG0r4kf8Ac4j+rYey9I/lmvOaHxFvS/6RB2X9rxiph/cz87GHmjrhDuQ9Us3mH/zUwmbXCJHPCxb4cjpP8gx+6rgHatfzwCWRc0uoaBwdzC3n2ffXDDtqqnwFeQ0I18NCemJPsiriVatNcb3hZEPBnFtLhIJHN2eNSx2C5tt3dtaxtONPEThHJN2JF3Rp15jRWwJtHc7Bd/tNQFi/PQGZwaxLSYdHcksc1yf2mt7LV6sZTUKzjHLVuMxd0V+Da2bEfSlZvO7j8NdMY7xp8SS6l4iO0YNbYtj0iX2dzClR3w6X0/cFmMR+lr2PGP4WJ/rSH5d8j7URtGmx36P9z/cYf+lMN7uXP2JB5kXDY94X9u/mV6zgvb6O0hI0tMLdFH6xPtCuWHdpPke4rKcn6AnbFGPOFH313X5t8r7yfCXtGnvbdjy+yR689b21yR7KKihwXlVcPECQCxAF+diuaw7bAnyV6MbFyrSaWXjYkcivo7HLBHO5BObF5bC17yNGt9vMM1z2A10rUnVnCK2Q3JvusROxYxmm2jGMOQN3MgZF2gtdC1idvhC26udPCRm6SvbTdnxa7biuWZsa4Zc/Na/ktevHovS0TRV0HjjPh4pWUK0iKxUG4UkbRfnsbiuuJoqjWlTTuk7XJF3VxorH67WbLZJGT6wtrH20r0fR6PGk+kJ3K2AmY4rEAsSllyA7lyqM1vrLjzV0qxj6CDS1678d3q3EWbKuP/T4eyw88eKP4RRflud9w2n0NeQ0UYP0iX/Di+1NQHzf5SMSFXDpmVHaQmJze4cI99hglQjIzjjLz7OkAb/BlQMJhwqlQIkspzXAyjYcyqfOo+oUBp0Bn6DLao5gB3yW1iTcax7E3Asezb9ZoCfH8j95PtrQGdwpF41Ha/shmI9oFe3A+23ydpGZFzSjXVO2SL7an7q40FaT5HusVlJ1/wC32/UW/wAtq7J/i7/N3k+EuaI2LJ2Sye1ifvrjiM48i3FRV4MDvbf+L/QhrrjfbXP2mSJxoQWlbtQ/6039a1ifYXL9qCzOsLtxRPbKP8uGH3VJ+4S+nfILMhxI/P4j0Zh/DJrMfctcX3IbSfSny6dgT2zRitUPdPn7LDzOeEh2f+OU+YL/AFpg8+ePeJE/CBboo6S/+lKfurGEdpN8naQkdY5r4dT0mL2un9alJWrP+7cyvIi0ZMEwkYuMwhuBfbZVAJt0AkecVqtFyxEns0t7IsirwdxSxQYaI3u5kRegZC52+RbV1xlN1KtSotln028SRdkkV4tJSR4ckG7d1spzbe9mYsw9USB0WFdJUITrWeWhfn0bL9WYu7Gjj4w+FeM7pGMZ+qSTIfYxrx4WTjVUls19Cv3GpZE+i3/NIz0RC/1hbH2ildfiJLj7wsiPg2uWLJ1Db/Kp/FWsY71NLh8SRyIeDp2ntjRvSec10xmS5WuhRERgmviAenugeZ4R91Sov5P+G6QWZ64/OCeiVB/Bf3qJ/wAm3E+0htGmuWp6NV/uIv6Uw3svn7DDKvDj5EfvH2f/ADTBe1zx7SEjX0idkfbIlcaOcuRlZnJKpwkSAgsEw91vtAZkAJHMDlbzGvQ4tYiUrarz6k/2JsIcPpBlnjhFsjjGu2zbmSdAu3m2SP5q3OjF0pVNq9Glzxd9yJfXblKOFXi4YdSdD54kX/krvN+tU44vtN9xFsOJ/kXH63P5o5G/mlaj7xclutLvGwtYmO8uLB3OcOPPJlP864wdqdJ8GluuNrJYdKEwmOwsMEkoPPchwR5Mo89Zlh0qin/7HHd4lvq5jU4PR5YQvVeVR9QlcD2CvLi5aVXS4Un+lGo5EHBwC0hHhMH9ID+lbxl7xvsVugkTnAfLg9bun2SRD8Jq1fdW4NDc2FmeYqP87RrXs6D+FiveFc7/AMlLl7vAu03K8xSjB+kS/wCHF9qagMP8owHcyXeVbSghYXKSyHVyWRVDKZTfjasEXyb9lAex6dXCR4SEpM+aNMzOAroueKIM6sb5s8y3AubBucC4F2DhIrYt8Nq2GTMutJXIXVIpGW17jiTLtItdW6BcCTQmNiEXyyG7yEXdNxka1rc1AT47HRFPlE5SeEvXXtoCpprExuYxrE/tPCXnicdP0q9OGnoqT5O0jLEuPjZMN3xNrITxl5kY9PZSOqVTke8cBGuOiOEsZE3ZeUvWt01pu2Ivz9Q2FnCY6ICbvkfLY8pedVPT21zqO7hyLeVEOgMbEEI1ibo/CXxUY6eyt4p3l09pkicaLxsQkB1ibYz4S+MJ6e2tV3eDXH3BHmDx0euvrE2vN4S/q+36NKjXorcUe8LMrz46PuxTrEsJLXzLbbCvb20VvRW+V9pDad6Q0nC7q6yxlSICCGWxBnU9PQK1SWjFxln63YDItIaZhnDFXUBY8WnGZQcyMqXG3cSLjsIrdKm6TSbWtwfSm/8AZG79Z6+mBJO0bSR5UmshDLyDh5N+3bx83nqKEIUlOObjr5dNd1htK8Ok1aQqZVyavB2XMLXEt2O/fZlv9QrrJRULrO9Ts6tzH7EGIx8d0bWJxcPOnKXwrkc/6mtwtrXDKL8/5ELTY6ISw8dOJLNbjLszTIo5+iQ1yTvCevNR6ot9xdpTOLRoLaxLlyeUvPg2PT1q7aUY1b8X/J4E2eeAk0dpENrs0i2bExMoLjYBNkNtuwd5zeW/PXFqEYwtmoyT51f7rFNZNIRDCSgSJxROBxl8FpAOfsFcHrxEb7dHrSLsLGi8bEpmGsTlr4S+Ki7ekGudd3UHxPtMqKnB/HR3UmRBfDYfwl399vz9tdsW1rXzy7iRPMFjIxKh1icvFeEvjB2/RpUa9HJcUNwWZI+Oi1jHWJ+kJ4S7tSvb21lP1EvlfaYONM46Mue+JsEPhL49e3srWGa0f8uyGRcL8XGyACRDxX8JelO3trOEdn/dHeJEr6cjkkyZkGqnjW+dbNeIPcdl2K/WpqqloQ0r+1Fvk9a3dcXMjBY2MODrE2phV5S+BJCen9a1eyo1otcc30p+BleBKMZGMSraxOKMSOUvhvMen9WKxdOi1w6HUku8bR3ZGHUaxLCWM8pf7l29pq3Ti3xP7wR4jFR6u2sTapPKXxGJHT9VahJaXP8AdEF5sbGZHOsTbJGOUvg4gdvRXBP1EuJ9cCmbHiIwj98S/cRj5S7wqG2/6Rr0uacl/wDS/W/Angb2A01EkmqLrx5ZiGzLYbc+3bz5j5q8FWnpQ9Inko+HcaT2HPB7GRra8ibYIDyl32e/P2VcW0/8pdwieYHSEYaI6xNsmJHKXnkc9P0aVbWkuKG5LvCJRjozOTrEsJFHKXdqH7elq4VPdw595Vmav/UIvGx+mv8AWuJSvg5laeUqwYZItqkEXvL0UBh/lAmkKwxQ6zWZxICjwqDlIUK6vNGzAtKtrEjMFvvsQLmi9EQYiDByyAytFGpjd3u3gNxijFX4yI20sLqDvANAXsHoGCKUzIlpSoUuXdiQAi3OZjdssaAtvIQXOygJNCNeI7CLPINvP3x9o7KA70vKEiZjuUqx+oMp+6tRi5SUVtBi6FVlZIm2ldaWO03Zlhdjt6Wmbz19HEtOLmttuhNpdUTC4DzROkC5w8ZFtWY7HrXw8tz5GBHkpXoaCqTvnfm9ddwTyOjjgE1FmzZs17DLburJa9738nNRUW5el2ZcfsXF9nnMmk0gEkljIN5GkseYZIYmP865qi5QjPgS65NC+wiixxhZAFzaxsPGewMjbf8AJW5UVVTbeSk+h/uL2IMVjmhhSROVqtnPvliB9jGtwoqpVcJZX+1kbsj3TAOpbKbFu6wCN97SAe1RTD29Ir7NDuK8ukgjclkc7+KSf/BB71SaSnorgl22CTRkdogo8DUL5FxUg/DWqzvO/DpPpgvEiy88JFo9OJN2piW9NcO34jW6r9aPLBdDkgibRj5sVf6RPmOLX7qxWWjQ5v8Aowsyvo83aI9OqHojBt+I10raoy/u69NBHGJQ2YdGdfO2OH9K1Bq65n1QY87y9j+K8reKYufq1mHkPsU156XrRjH+rV1SRWe4KPjQx9IUn/8AmZKVJapz5e3cIg0NCY0gVxZmCFgeZxM7N7XNSc1PTlHJOVuS1luBY0jhWiaXjErNHLZdoC3KEbL2JzSS7egjopRqRqRjq1xce/uSDVjROKRMRIhYBpFVlHObK9/MErzejlOlGSWpXv0rxLfWQ6LkWLVZyFHc8K3YgC98oFzzlnAHaRXSvF1NLRV/Wk+/cgtRGMQsaxytsVXxLE2J2ZpG3DfurWg5uVOObUNyROM9aQEyMDs7piN+wxw/1qKLSivke9goRaR7piExXIXhw7Fb3ykzNcX57EEX7K9EqHoJune9pSV+H1SXurkTMSsgJvx5/bLhz+Os1UlotfJ3ruKvEkwBviCevNG3mSdfwVqr7q3BF74vvIsyvhjtj7WjHmfAV1nlLke6oReeolxbWll+jn9q441imr048dt8CvPzxkuIXvv1Oh9uj/6ViD9Tmf8AyDzuEouFH93U+eLED76R1Nv5n2og9hN5IvpO59GcGklaEuJLriXaQQveNievLF/DQfhrclaa5FLrfiQuYuF1xEkhBCB1KHmPeJA3ttXKnKMqMYLOzv8A5KxXmX4lMSwONoyRxOOfaQEYfUzEEdDk81j55NVHOPG5LvXOutcZcjiDYMOf18n+YT/eRVlrc18q6tEcBJH8sx/vH8sN/wDtcKvswXF9zKjXriUowfpEv+HF/OagKmnODqYp43aSWNo+SYmA8NHF7qb2aNT5KAv6LwC4eGOFL5I1CLmNzZRYXPOaAtUBQ0IpERub8eS27YNY+zZQEukVBSx2gslwd3LWidtaBm4c/n8i9EQc/wDkKqP9ua90/wApF8dujX9xn4inhMCYMRhoyQSRI1x0LrLDyCdRXapVVWjUmuJdNv8AqRKzRTQHXOWBH55qhcEXBMc2zpG1vMa7O3o1b+i++JNvOdaWX85kbmQyH0sMnu1KD/kxXDbqm/EPMt6VTLOo6ohf0XK/irlQd6TfDpLpV+4rzK2NjzRYZD4UB9hib7q6U5WnUlwS8UR7CWZs0EBHhzyD02lrEVo1ZrgiupIbCmZLQM3VBHlVMKv3Vpr8TFcKfXJsbC7g+KJ/o5D5sRO1Zqes4cd+xFFRHooZmdenCqfSjjH4K1X1RT+d9TfiRHmgGvPEeZ0dv4s/xKYpWpSXA0v0x8BHMi0etpMMOtKV9GCI/wDCfNW6zvCo+BX6ZvxC2HeqZ9eFBJXEouzoMzM3+WYms6UYaGltg3+lJdcQX4sKs2JxsT3KMiKwBtxZEsdo3ck1wdR06NGcc02+h/uW120TBAMeqjxGYD6mK/yYVi7eFb+a3VcvxEGIJ1+EHS81/Jdvwmph/cVXyb7B5ot8IVPeCAT35Va3VbeT2XAqYRr17/0trlQkR8KIVSJ8QF74ijjbeQG2jo3M1awMpTqKjfU31+UhLK5Q4TQ21CbiY3t+1EFkX2p7K9GCl7cuNfqvF7zMjvFuDh8Md6yOfKJFkI/nWaaarVFwLc0V5IijuMG7HeHiPmWFfurbs8SlxPe2TYcYCHLFKo8BEHmxE5/larVlepF8LfYiFkRxi7N9IE+dsJWK+qmuJx3yKszvQr5mw56zKfN3bW8StFTXn4CLYR4ccaPsmA8zYT3a3N6pfT3T8Qe40cfEnoZh/AxJ/HUp+zTXEu1HwD2lrGD85lHQEb/Nh/h1yp+5i+VdUvErzOMKM0sK9ODX+Tj8VWeqnN/O+7wIu4aNcF8Eev3Qf816tZWjWXBo7rBbDzF4RoYlDC2fGkjn4rs4X2EUp1I1JtrZT60lcNW6TV4WSZcMzdBHtOX8VeTAR0qyXnhNSyLWlxaBjuyAN5EIb8NcsPrqpcOrp1FeRBg8MZMJHY2bKro3Q3KU9oudo5xcV0qT0MRK+V7PkyZFkeYRW72zqUZ5nYqbEjiSAbR2AVzruOklF3SSVyo164FKMH6RL/hxfamoC9QCgFAZugCuqOUg98lzWN7NrHuN+w9lAWcfyP3k+2tAWLUBy0SlgxAzLcA84va9j22HmqqTSa2MEWLwayGMtfvb51t1gGG3yMa3TqygpJbVZ+eYjRmaT0DrTMRJlMur5tihNjc+3MpI7NlemjjPRqCa1Rvz3y6GRxuQ6YwkhnkkVSwGFYLbnkD5gB28X21vD1IKlGDevT6rWI07nk2CbPgRY2VHV9m7vY39G0VY1Y6NZ3zaa6RbIpYeF+5MAADfXxs2w7Bx2N+iu05R/iK/0tLqRNiKeIjPc0osdss4H1DERIP5VpNfxdP6V2bj4WaciErpCwJKggAC5JCFwAOfa9ck0pUL5Pxt3F4STQmGZcQwINhhMMN3hXnBHkCr56ziailRVv659Hq+LCzPOC+i5FTCSOMpXDZXVrhxIxRrEEbLcYHtq43EQlKrCOu87p7LK68BFZF7Rmh8qprNrRzSSIQTYZtYov097fd0/VXCtitJvQycUnzWb60VIn0Xo8xPiGJBE02sHYNXGtj5UJ8tc69ZVIwX9MbdbfeVK1yxFhFWR5BfNIFDdHFvb7RrnKpKUFB5K/WLHRwq6wS244UpfbySQSLbt4FT0ktDQ2Xvzi20iwUQKqSASrPYneLswNujZWVJpNLaUt1ACKA4kiDbwDv39uw+yqpNZAyMfobvWGiiFlgkisCSSI0Ft52k5fPXspYr+ZUqVM5KXS/3MuOpJGdpjDNBo7EZrFszNs6NYCv+XLXow9SNbGQtlZL9OvrMvVE7SwbSA5kyfZL/AI6j1xoPhvvt3F4SvgR3xB+phPpyQ+5UxXum/nfVfxEcyDgudmC+kpPmGJ9+vRjc63E/+vgSOwlwZGZO3FyqP3XT3KzUyf0J9KfiEcaSFjij/eFX0oAPx1qjrVL6X1T/AGD2ljSxticYerhYW88k3wq5UFehS45yXVHxDzZc0Zhm12HaxyjCZS1jbNeOwv02zeauNaovR1I316d95UtaONHaHkj7hDC5hWQSEHYCy+3bWq2JhP0zXxNW5mEsjV0vgjKIwLDJLHJtvuRgT5bV5MPVVNyb2xa6UaauS6SwSzRmNrgNa9t+wgj2is0arpTU45+UGrllhfYd1cihRYWGwCjdwVsXy4f2z/pyUBaoCjB+kS/4cX2pqAvUB8fwhixz4mEojrGrHLqZroe+wceZSE2GLXjJxwPrIsBJo5MUdJSSskvc7xAKJCVROLEQAqysrOXMgJMYIy8ojYQNbQ7y6ocSPlSf2jeMf9XQEuOeXJyE5SeG3XX6FAWM8vUj9Y3uUAzy9SP1je5QDPL1I/WN7lAM8vUj9Y3uUAzy9SP1je5QDPL1I/WN7lAM8vUj9Y3uUBWkMmtTiR8h/Da3Kj+h02oCwDIL2SPbtPHbad3i+gDzUuD3PL1I/WN7lAM8vUj9Y3uUAzy9SP1je5QDPL1I/WN7lAM8vUj9Y3uUAzy9SP1je5QFfAvLk2Im9vDbrN9CgLGeXqR+sb3KAZ5epH6xvcoBnl6kfrG9ygGeXqR+sb3KA5lWRgVaOJgd4LsQfIY6sZOLugVMbgXeOZVSNGmUhnDsTfLlBIybbC3mrrTruE4SetRepc9yNFB8BLHIHypkCYeMcc3ukvRk6CtdKldTpaO3Sb6UiJayrBg5IMTgoQEbJDMb5mFwurF+Rs+Vr0yrOrRrVGrXlHrv4EtZpHWJwMkL4YWQ5sVI98zeGJXtyObdfsqQrupGo7ZQS6LIWtYscI8LJq7rEl3xGHZ8ruSe+RITbJsAQbewE1zwdV6dpPUoyS6G95ZI0cfgnlSVckStLGYy4YlrWa3gbbF2IHaa89KtKnKLzUXe3nhsVq5YgEqqq5Y+KAOW3MP2K5yelJvhKd55epH6xvcrIGeXqR+sb3KAZ5epH6xvcoBnl6kfrG9ygGeXqR+sb3KAr4p5c0XETlm3Hbxcn0KAsZ5epH6xvcoCvgy2vlzAA5IuSSwteXnIFAaNAKAUBk4OHERBlVImGd2BaaQHjMW3ao5d+4G1Ac4+XE5PkYjxk3TSE8tf1G4b6As63E+Kg9fJ8CgGtxPioPXyfAoBrcT4qD18nwKAa3E+Kg9fJ8CgGtxPioPXyfAoBrcT4qD18nwKAa3E+Kg9fJ8CgKskuJ1yd5i5Em3XSZRxothOo2E7bfUeigLWtxPioPXyfAoBrcT4qD18nwKAa3E+Kg9fJ8CgGtxPioPXyfAoBrcT4qD18nwKAa3E+Kg9fJ8CgGtxPioPXyfAoCtgJcTk+RiHGbYZpAeU36igLOtxPioPXyfAoBrcT4qD18nwKAa3E+Kg9fJ8CgGtxPioPXyfAoBrcT4qD18nwKAa3E+Kg9fJ8CgKukZcTkHeYjx4+TNIT8om35DcN5PQDQE5bEXDamC4BAOue4BtcX1G42HmFW7tYBziDYmGA5TcXmfYbEXHeNhsSPLRNrIHetxPioPXyfAqAa3E+Kg9fJ8CgGtxPioPXyfAoBrcT4qD18nwKAa3E+Kg9fJ8CgGtxPioPXyfAoBrcT4qD18nwKAa3E+Kg9fJ8CgKuLlxOeHvMR453TSEDvcm0942Dmv0kUBa1uJ8VB6+T4FAcYASa6UyIq3SMDIzOpsZPCKLt27rdHTQGlQCgFAKA8vQC9Ae0AoBQCgFAKAUAoBQCgFAKAUAoBQCgFAKAUAoBQCgFAKAUAoBQCgFAKAE0B5egPaAUAoBQCgFARzxB1ZSSAwIJVmVrEW2MpBU9oNxQHy8+h8QmjBhIkR3aOSF80hGVXVwHDFTnsWW4O21+feBTxegcbIwRnUwpKHB1jXKjEQyLZcvFKRo6jbvtQGzwLWfufPiGdnY8XWAq2RAEVipAKs4TWEEAgyEc1Ab9AKAUAoBQCgFAKAUAoBQCgFAKAUAoBQCgFAKAUAoBQCgFAKAUAoBQGLwn0Q2IEGQ8aLEQybWZVypKjPcDYxyKwFxvPNvoDM0loLFPjxikeMLHljRDmzGJlbWtnBspzuDlym+oTaL7AMHSWF0nHEmd5HewRRBJKxMghhQSMyJsBkWdsrWU6wEkEUBo4vQ2knSVdbbacjLO6kjXyuL2UFRqmjWwYHikXsNoG5wT0ZNAJteQXkl1lxI7rxkS4AfagDBgB0WoDeoBQCgFAKAUAoBQCgFAKAUAoBQCgFAKAUAoBQCgFAKAUAoBQCgFAKAUAoBQCgFAKAUAoBQFLTWklw0EkzgkIt7AgFjuCgsQASSBtNttAYp4aw7GKOIzDrg5KBSNWZMoJPGYBSCBcg81ttAbWhdJLiYI5kFg4vYkEqRsZSVJBIII2G2ygLtAKAUAoBQCgFAKAUAoBQCgFAKAUAoBQCgFAKAUAoBQCgFAKAUAoBQCgFAKAUAoBQCgFAKAixGHSQAOqsAVYBgCMykMpsecMAQeYgUBUOg8Nmzdzw5unVpffffbpJ89AXIIFQEIqqCSxCgAFmJLHZzkkknpN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9" y="3220405"/>
            <a:ext cx="78530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14600" cy="1143000"/>
          </a:xfrm>
        </p:spPr>
        <p:txBody>
          <a:bodyPr/>
          <a:lstStyle/>
          <a:p>
            <a:r>
              <a:rPr lang="en-US" dirty="0" smtClean="0"/>
              <a:t>The Tides</a:t>
            </a:r>
            <a:endParaRPr lang="en-US" dirty="0"/>
          </a:p>
        </p:txBody>
      </p:sp>
      <p:pic>
        <p:nvPicPr>
          <p:cNvPr id="1031" name="Picture 7" descr="http://cse.ssl.berkeley.edu/bmendez/ay10/2002/notes/pics/bt2lf0518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144463"/>
            <a:ext cx="5638800" cy="35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3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Big Bang: Creation of the UNIVERSE</a:t>
            </a:r>
            <a:endParaRPr lang="en-US" dirty="0"/>
          </a:p>
        </p:txBody>
      </p:sp>
      <p:pic>
        <p:nvPicPr>
          <p:cNvPr id="3" name="Picture 2" descr="http://castlelearning.com/review/Courses/earth/q336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19200"/>
            <a:ext cx="9086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Shift and Blue Shift </a:t>
            </a:r>
            <a:endParaRPr lang="en-US" dirty="0"/>
          </a:p>
        </p:txBody>
      </p:sp>
      <p:sp>
        <p:nvSpPr>
          <p:cNvPr id="3" name="AutoShape 2" descr="http://snap.lbl.gov/images/redshif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37607" cy="51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Galaxy: The Milky Way</a:t>
            </a:r>
            <a:endParaRPr lang="en-US" dirty="0"/>
          </a:p>
        </p:txBody>
      </p:sp>
      <p:sp>
        <p:nvSpPr>
          <p:cNvPr id="3" name="AutoShape 2" descr="http://i.space.com/images/i/000/001/163/i02/050816_milky_way_02.jpg?12922635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27" y="1219200"/>
            <a:ext cx="54768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Stars</a:t>
            </a:r>
            <a:endParaRPr lang="en-US" dirty="0"/>
          </a:p>
        </p:txBody>
      </p:sp>
      <p:sp>
        <p:nvSpPr>
          <p:cNvPr id="3" name="AutoShape 2" descr="https://people.highline.edu/iglozman/classes/astronotes/media/2path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" y="1447800"/>
            <a:ext cx="906965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1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Stellar Classification: H-R </a:t>
            </a:r>
            <a:r>
              <a:rPr lang="en-US" dirty="0" err="1" smtClean="0"/>
              <a:t>pg</a:t>
            </a:r>
            <a:r>
              <a:rPr lang="en-US" dirty="0" smtClean="0"/>
              <a:t> 15 ESRT</a:t>
            </a:r>
            <a:endParaRPr lang="en-US" dirty="0"/>
          </a:p>
        </p:txBody>
      </p:sp>
      <p:sp>
        <p:nvSpPr>
          <p:cNvPr id="3" name="AutoShape 2" descr="http://www.mrsciguy.com/EarthScience/referencetables/H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6534"/>
            <a:ext cx="6000750" cy="57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Models: Geo vs. </a:t>
            </a:r>
            <a:r>
              <a:rPr lang="en-US" dirty="0" err="1" smtClean="0"/>
              <a:t>Helio</a:t>
            </a:r>
            <a:endParaRPr lang="en-US" dirty="0"/>
          </a:p>
        </p:txBody>
      </p:sp>
      <p:pic>
        <p:nvPicPr>
          <p:cNvPr id="6146" name="Picture 2" descr="H:\rhCWdgKTaDL65gNnWRQBMGo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19200"/>
            <a:ext cx="86822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3.bp.blogspot.com/-4JelEL7hZVU/VhGwz_PXGsI/AAAAAAAACFE/X5ezKtZkc_o/s1600/PTOLEMY%2BVS%2BCOPERNICUS%2B%2528GALLELIO%25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3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Planetary Motions: Eccentricity and Laws of Motion</a:t>
            </a:r>
            <a:endParaRPr lang="en-US" dirty="0"/>
          </a:p>
        </p:txBody>
      </p:sp>
      <p:sp>
        <p:nvSpPr>
          <p:cNvPr id="4" name="AutoShape 2" descr="http://www.astronomynotes.com/history/ellips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0088"/>
            <a:ext cx="5334000" cy="532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png;base64,iVBORw0KGgoAAAANSUhEUgAAAP4AAADHCAMAAAAOPR4GAAABRFBMVEX///8AAAB3ak/FwLi5s6lrXDyHfGb49/aJfmne3NiXjnyrpJb///3///v//fgLAAC7u7vy8Ozg2Mn7+PHr6+vq6OPi4uKId1NSRy/Cu69gYGAOAABGPCYqIQvDwsD18u0YEQBhXllZTzqam53W082jk3Lx6t42LRiwsLB0ZkhuZFA0MCf///YVCwDZ2dnLvqUhFwDr5NebimdGRD/n3MmOiHzXya6wrKRvZlSLiIOtpZT37NeyooSWiW56aklBOy4xMjN1cmxFOh/czKz/9+Z9cVqEgHkmIhhNRjqMfmPNupajkGh8fX1TRy06LhM1KACcloywpI3y48WkmoaDfXHIs4uSkI1qZVvOxLFRTUfRwKDn1bPX0MQxJgtgWUogICFWVlZtb3FTQxxsWzYiEAA7Ny2WglUxKhu2pH9fUDFGNxArKyq3ekG8AAAWaElEQVR4nO1daUPiytJOCQw7CCECGhYRwjKyCYgL6oig6IiDyozoIHdmzvVV7/z/72/CoihJuprFs/l8QCFNup/QXV1VXV3NMO94xzve8Y53vOMdisiG/Ze7/BIM4PO4tf6w8Ke0xRF+2/rWG6dlibNnzm32S9hx63jxfTL0zbz9tk2RoIm/XV0B485vWLpfNrUYPWOx9D60iNAzpea1D6BWcrFv1xwJmrm3qilrfgQIxTRKv3He+03sF7uat3kAQlszPx+LHYZisdi8pu2ccXWBwh6AacGhWohLiU/o+nLGTWHY88PFPZ8dnpE5+7HfyM+sQs4AkEhbESUrJh6WtIFZNcTChd3iKPN1fm6a19dZpi12/vX1rcbpzzPxcTymUzPoe5XGGei8FWTpbMkHIa9t+s1gmNVWQRSznnN/e8Dyeew7w9rdDEC1eDHdOi3hENydWCi+IESCkNBPtxUi9F9r9qVcKa8fassL0WfTn2xkIGPIUjSWBEcEgkXsLz9Afh/O0tNrgwTBfAblb/lXvWpE8m9rN8QuEMaMUwy+L8Njm/5r+jTAIe1DU8FqOgRwwo18LjPxse04ZJpT0UEsaUiOKcj1VfBMazqyLpRh73xV5or8vH9xBVCcgvhtwNk6uZSzWJRRedkS3Gomb4KIbRNAQ16pVlB7WA0Pobbc86JBE6IOshhpRzudkHH0c6s/GJwG/7wH7r4rXFPU+oQdCJYmEoGWQ/ggP39Zw/7w061t+waG2XXLlczyoJ2kBV0Ug0uXipJMRel11qHqmqDeJlQVxs+lr3zWHLwx+sR+qbmV1QfbZfBP0AJG0jnAF1buxWo6v9CE67GVAEsTdhQe+sFHI2M8arXXIhJSIE7xKZB/0EJost9fmIPEqLx/hrrJcw6AEF2yKIBBSYFsLoc17evD1EoXKbsKfSZ7CxOMf1YHx6pqLMHiS99nxlM/LkGnqLfuB/kof1/ovwt3f/3/Kg2zdvR+7PlPqIJbXXkgGbwHkBzj9xfn+2tlrbW5L74YA153F9wXUeprHhWLh6E+pi0m6CBCmLyI9v7BPaSpJwAumlFp8gGkxWHFpWLzEizNECt8MSsXL8F4LpnKHLhJUzeRvuUgmTmgrNjWAbUhYynt7e2Vnt5ud/aiBpU+ajuGLcoGSGCPYYeoNiO8PQdJO6X8P4eCegEh/6JhefXe7bj2jTH8i1AlGw0YZ1c6ea3upXkF48f6dP2267BBbf/moYxoBIa+5RJ2KIa/ONuMYeOpwgQPlN/YjvowPmycqzNOU70XjvGFcXDUj+j6k6UAJYzFgqOf55P46qM+NT1rPGihQVX+BjqockhHtxcjR3oww7nySKn0n4wlmx361PE0WLIKY7zSCcrYhIpgP97ifgKsn9+A1b2566iKp+SyP7+zu/833Ij/Df7zGhS+eAMmXP1dmKGBE1ZY+gKc4Qpq4Vz5YpsXH401MFCHLaI+zrIWZh7EN6xkHgZCCjqGRQd494sxWkP2VfQqTwlwXqs6KNdsa0ZEmVx4NDitGo1Nq9n8bNFs6LaY+SWxIbuPkn+peKXw3RayfgkNOEGWRNMXPJ8wk/86rClf5L6II9KzawzVA3E3+5isntz4vs5Dy7/EaHzF9egHlrlQMnCE0B5W+liAx65W4Nf4tqCIKHW1pCKiUhkHsyWy4H455tZYXZVhfDFxoO74l1YfRSXYAQsM81FJxjTQlr9JVeV+ATz9yv0ZWZoKR/sqMif1xcFsLouDQGBF+iGRseTMY9n5pCOaOD39KdHfU3rIASjgln4qNbzSSbHC+4B4qFrVLjKgz7hsQ/T1eol+5KRUegio0GdCtzjXmxZUzMdXUKXPPr1I4G550t1sTVX1SHJqeO8CTMvu6NPfMzPWpkHs/LodsS06h0rnF3WPFql+CZZDwKtoKvSFxh/zrPhS7D8AawFIvZ8rX6te/uJibNFOI7rLiqKvLtJ/SBaacCBOfOlkoRBsSLq6ovXnAlRPdWVCmGI9qNC/KixENablhT3voCxR80xBSe3y6k5VMqD2t1Yt6XVbel18pOuHm98Zo6gqXBweSj9uo6n47UAcCNV38ZXGPdmnH9j98T/vyyv5eoWJrDTXmepK/5NKLUSYe7ZA3TDPRwn9UihnFa9ZGqhenbBTeOf79LdOmdYX8S+nFdFzrbJhpuKJCdmVvSdK+yQj8tFHsMvPCf2nFFG56Ed5faBKEaLQp//YMVTt4l/jB4PBMBCcYc/GNuN44J+anIZ5QtW66S/LP6Pt2yQXOoAYxS0H9A+1W58ZKc5NxELvUilzzgTmV5ntX099DtzqC98ozWhs2K5PyYXMVOsCffqfm4zxl/g3/IdO94dkW+W3hb3vomi6SzPmZ00myqv+usTeMSEWeWXJMMCp8tQhgz599rhcuxn+fEUbXv7x43q+VS5fPRuwa6BKf2vSFTkCClGiA4u9uqZZlx5MfKt5BYGxPSzLW+qSvRGcbYzopZ14/yy/T3NHurBGwry+j+icQzD6/UML3Qisk3tXOEjjFqGkb/QpeWO62FeZtUew2roDADtNBM8Nmb5fzdvSg+b09LTRH8R09DleyRvRxeIixb38/YjKQ4rfnyxa/SS7zLbWq7a3ckNHXwip6vSLPynu5RtElFKISzL9eSCsyBX7tfZWbijpx3Nql6noPwXUUkyWGPqEkLz7F9VSRnRvflK7Oh59Fb/4yHfU6RuNxhUwqoJ7qvab9Nac4NTLv/zy6W/OqGz1jkd/ep3/l07nAZ06nqqNSu88HwnFXyKa7CmF8qASfYl+Mz7i1y+sBPp6vWUexFcVMEcD+jGL+M47p1781ZfFzq9XVvyoJj5HudcML7noAIiJb17Fz97FQPTlup2Ybuxbmp/ULlOpPVZuQ9pI4KfQURFqj58k+dndHv1eMUrJr1OV/I0kpdJLGThsWiLenzjvM4x3sbN42F+zmOq8P2uT5zBKlBNhjEvkeXxMVetbn7XB6yF6u8IZQlzNS1Dq/BlVnZ+h8LCPATZHdndk6zSzD7XFp752+Oc7u6zL2MXdLujop0FdtD8GZ0l/HjOuN6M0UWB09N3q3h5GS3B0TwTLJcbRvTWOrw+JW486/RSoOaonREAXRJS6GMfTiwSsqdtTHK86MU4GF7gxxZKPFLtwqOifk+Z162GSyt1FBS8uXHBOKTZeDlT0ias8hAXuyVBDxBcwkmHwFX9PGvrbewnSpFL5uD8r2c9BAbW50HVbw9+Uhv48QqvZAJr4Oxo0sCL9G+AXOijo2wxAji7Jq4U2TQKhjg5Ws+P1Xgr6WdAhSj2SDO4xkUYHtrHXZNNgAAr6EZTk1VDE31HAVidoXEPYwgdg4+lvJ0OYwD7HdXQWc98NTUyzL4PtgWj6VhMyrm4Lzqe1/fsZlU6GQqQWyUs9faDpc3wOmVGBt09f+JupTGmuc4/0I6Hpr6F9ki2oIkui4SgfUSXV8GJDILH0nfCIrZudm2TjpSwMtJtZQkj1A0v/ioIS9xuzi4gCaVAOd5PHRfAM1V2Q9Ldgh8IhXSJtZKMDd31L7UZoEDdwdoGj//2ebuxt4GOqyRAHE/0u7koC1V1R9C1R0uLBKwh8cHpunxLsjvEtYekWofpj6Nt2qDW5dchNkvlgGBoIjaVH+SFEnv0w9EtwRb2JeQtonC4q0Nzej6dFrpZAR+RPpm99AM8YWWwaiqkrqOD0wbjRYqs7oCMpv0T61hPgx9o/3yAkTkAhzwfHXzcTB+0c4Ycj0n8Ykz3DbMIc1c5nGbSjY//2EtgdiKvzJ9C3jfvbM919tDTB1TJw3k+4ZmpzE+QfgX4JqBZNXqEBS9z41t9qDO4njRK1RSCqNv+r0pfyZk2Uu8sMvrH1HzYCZ5PHyK5qYEk7Xt6e/BXsT5i5bN1Otfd2CFwHElPxm4R5qCp6yFXop5NT8FtdXEEdtQHrJfTnAI0pOQ2FOYATBU+ZIn1nHK7HaPcI9KUxiIj9rjyNynuoaH1wJS/ClDK2mX2TT1t9cAkIPgTweqM1ewxJ9TAKanwIwrFTxgMiS99xcgSh6YXmV4pleNzC9oB8KQOJ9pTdhdZ2FWBn1FMtQ18w16Fsnqq33nEJUDvHKAHbzSjczyJVMdsOQXL55tWdR+h/L9xBMDKlfj9Ue6MGYEipL1Iaw3WAq3FyFKGw3uQBdlvGoUfwgr4Q/syDXacyT04AQasD8HzzKiapLp7eArjDM0xSvZqV2nBbXfEOnHHP9FvFTfHZJyPh2SxSibA4Lq+DYM9V0y6XQ8/2hKGNDThcrsjGb4D75TQzxRS58m0IlK4+JQH+U6uWSmGXdk7vKpUMUu32ox+m/Kzrdxa/1aXs2Hx8txGT8GE3FJWCWxMr2rdK0W9rF1c2PE/bKQCCvO7bind2gRkvwBlTW25P5jmyPLSmSRlnlpZbHiwnNiOVKiYWxNcF7o1r/6vg7fLz/yWhwazZ/3Ohn/oM/453vOMd73jHOxRgHtMP+g/Bv5P+9/RlYX9/8cfi3UfxZX+/0Eh/n7Wl+1eAYNR89gSlA9h8PF/f/5m7+/nzked93Y/4tVZK+Oc+hQvt5mMSwKdbm/eHw9nsdq/zb2ez4bDfH4lLZv/jYfHiH/gE9MJDJwnB6w8tvV7/7MUdGvtWm17fNlwfQTJXUkpX+zeF4K8C8IXiiD9lVPQJ2oIHIOF/I9fLG4BteCQHKyfjQJWT/Fau7RYflsJBOn83SGfRhbYUQkwVJ77zDsAc97eXAkLjFnRaRd+x8rxf8e5CsPD3HgK2kzuoKS2uSlBTe2wHIbgvzfhoSsvshKwlm4Az9SUTda1vteWBunH6mwOGMENf33kUCoSddySll2tABrszYSzMzNMbaEKOmDOUrPPnc3A1bSc8yzocroUuionuPy6Hg53qMMs/goHsRUWYPHoT1Mc9GWoUrFMTi7njHn74HFYAO++Ju2MxjXNKzyDPk3Y7d4Gx+CwlCE7ljNjtdHMx1z1/9iiUOI5ETvq//kkkcpwISfl87L7cYjM9+UGM3swS6vBRnMF747NTJPeRA2tMuzOiuRE63dSuD/8sw2Pfuq7dPA35ADLutHGSbpDPgMohcEPA0bcZl+yT9P/8yoZoaoU+y5xzPiL6hLD/c0g0PzdWxu5xeR6btBLr7jD6xu3/FsdDDuBT82bY0nqGnOS36vU3zU8AuQfEUZKjYB/hBBkggaVvvQny49gAlXDBDmcrXvrTGK3elTOwF8YIdmjCGvapoZ1dovxTzRgkj4MNO9TT4x5HyKXrYN+gPI/MkgYDWlFToy+8lD4mKNHpfxYuAclDQp8hqD3CYRISVJZXlqfIE6xAX1gRmIYu/mIrnlDPUAVXVxo+KBBFEFHrCxfARxGVadmh2cTVp2/Ru16YHg3I56POrZe5IlpU4fHOENQQ/RZzIF0NQugzxnCb/Afo03f+2v81FHbu3b3Pp00M92oz5DF+J+VqDKCIeVgYnZ8tAsSQsrxqpzmNrUffZogx2g53aTabJYLb9fx1nhW29l7tWs5mPMjbshEo4x6VPH39j8XFn42C+NLLvqkpQwTV8/JJqg0cPfoOPjGXyHGmy0uT2GjL1aU+1xLN/Uv+5T5c2w7y3AXWDXPIafKJPptKvTBRhEcpZflKvysLc+DG8FrBHR8yQJ9+vahJlxwaESLhbV1cl3SbRalVfrWTpZ1B5Ofv7uCKU6cviCzvdIZnyDUpe3K+PJDilThmF2+g8xtZbw/9zr9mYoobxni1OlfcXrc4XPq71pancnH7ehf2cg3zo2qJ+7eeMaDvzOmZUMxsMpkM3Yew3d3DU33OGLGN2Umbgh1sxV30RV/g+NdV/7hPzTfp9Vu2clh/HNnGRMwaJcG5RKEgDuhrfXGdJ6YparXm7hjonpASuBu6kcAvESdeUkK71xjM+6vCqCtYGCXBYpJSxGmOwhzQ995xxq9OjVarLUr02Wtp0jS/UDTb5PNw4wrpVfQuETKXaFd4l8jpEFuwY1OvdBgD+tuhlr6sMRvEzu/66mTC/5U+/PkiG78oeUlyLRqSrW77UHKp7I/2DFr6cdLJL8xqc3BobXa/m/8duY3RufvHwCtbTDELUuYx9tWqlNPXJEg/2JVdz+j0XErlkQu09EnpEiWde7n/Xz8LsvqZnM/zPkv2KC6T0hDLpxtvDFxqIzkdaOmnifSfjicoDCpVTfky3Xx98olqTwctGclgTks/pX4slauoLcCOdLKS1psbVLqsVUEhpHb1FXagIIpGpcodVQN0DB9GYNgbtOTo9ZVOTaa8Mgwb8KG6oEzfWDV0wNDDx0GlewYVJFSvvoZIz6CYlEev9UJV5qF5lwctyXlfXWpuvP5EHcdQ1KpnhfBDXzwtDipV1RSpOv8qsfMfy41989TG/mfE2O+buTMY+wck+kH5eTkxLck/t0SiH7YPbtmX/AnV4lT0TaRjgXTy8/LU5v1beb1iCILnum+a0c37CKwS8wA+gPzClsXldE5D60MsHTWSA51XL1VK8NPR0NcskU9jpEtTTEk/jTB5sqCjP48PA1ZHNGi4surxBSOgpL9/i7Bm8KnlGCr6XkQW0hWKLKkMLf1sFHEeH+OoURzGiae/DjXyinULmyivByr6li2cE9kZ5L9j74mm/x2VhstyzeMOvu+Bin6gnkQtOFjSEL1A3hNL/yIKaUzlLVwe8T6o6EfQGTjT9gxysQFJP52x425oIcvHIdDQF4J17KY76w0EcYldcfQbQbhBrrC1M4hEaQNQ0K/M0Uh0Vw02nIgWI+hbnRtQQ6efW72kyKhLQb8IxzRpBQIRAEQSBjJ9h3QjiuAqWxS/yoenn0/+ly7Aa1VThhwx8Q6R/mUOyhqqdA6OW8DuzUDTv4gG6ZP/anmAIqc6EavSt3FFAJ42UaY48WA97Vj6gUdIjxHdmT3n4dakJjLU6HtNt8CfjxFWnIYaLlYWS7+jfgKsIiz6dgcgZ+BkA3sYRfpWPWfIAXTa+rGCyi/hDBUUgqOfr4Np/Nj2/EpI7MJrftkwHTn6lbB/TRw2ofFju8T+f4+Rfyj6eR5KE0X2C6nSmRTUt7k1YgyM0F/f2pRC+85KqYm2U6R9mDM2MfS9EByv57/AdvqwJiUrOUqshRcWOM4RCEjyXKK/Ggg4OG5hIbyWkEI7fbXDKQR2Oq/hkCg2yPSFTbibUgarilMTa+ik/WLgi4bi8eOVlZX9WmzlOB4PRbt5XKK6RkzjnE7iHv2ceqJECUT64RokaGwoEiwBh2vha6Sa2Pv45AmHjx/3EtXI1wWXgyKxGhHW1h7ojKrTrjp9K1cF32xSSA0w08wtWTf4TGq2pyr97UYUdmd4xJmEGSeuESWAPZJV7AHK9K1C5AhyU0x0Lo9Z5+2xajpg32krjClF+u3LjKhu0jiOxsPs0xY5NHVILp/LylN5+qvpZZG89y1S6miIERtTwMXmHoAuPZqXa5Q+a2ztAtwfUkYS/8XBed1JsG+8zsr2ir7gXbnKAOxqZ3Wu158HW+Ck+SkJwU9XlzfSedY2m61HX/xHer9+uZH7DyR/b5z8Y/fwW/LFQryrX/Geubk17fz+1fz82txciO+qYrpCMT/TWf7Ph4U1plIPxz3CA0Q97s/hlFGY6YbNvyD+nalLnvBO/9+Md/r/ZmhnemL7O97xjne84x3vmC7+H4l3e4w0Q7E/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92036"/>
            <a:ext cx="359863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43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Gravitation: Depends upon distance and mass of celestial objects</a:t>
            </a:r>
            <a:endParaRPr lang="en-US" dirty="0"/>
          </a:p>
        </p:txBody>
      </p:sp>
      <p:sp>
        <p:nvSpPr>
          <p:cNvPr id="3" name="AutoShape 2" descr="http://www.physicsclassroom.com/Class/circles/u6l3c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2655"/>
            <a:ext cx="5181600" cy="46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ttps://www.agi.com/resources/educational-alliance-program/astro-primer/images/math-1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2655"/>
            <a:ext cx="379534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5134743"/>
            <a:ext cx="2895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Fg</a:t>
            </a:r>
            <a:r>
              <a:rPr lang="en-US" sz="3200" dirty="0"/>
              <a:t>= (</a:t>
            </a:r>
            <a:r>
              <a:rPr lang="en-US" sz="3200" u="sng" dirty="0"/>
              <a:t>M1)(M2)</a:t>
            </a:r>
            <a:endParaRPr lang="en-US" sz="3200" dirty="0"/>
          </a:p>
          <a:p>
            <a:r>
              <a:rPr lang="en-US" sz="3200" dirty="0" smtClean="0"/>
              <a:t>	  d²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110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Astronomy Unit Review</vt:lpstr>
      <vt:lpstr>The Big Bang: Creation of the UNIVERSE</vt:lpstr>
      <vt:lpstr>Red Shift and Blue Shift </vt:lpstr>
      <vt:lpstr>Our Galaxy: The Milky Way</vt:lpstr>
      <vt:lpstr>Life Cycle of Stars</vt:lpstr>
      <vt:lpstr>Stellar Classification: H-R pg 15 ESRT</vt:lpstr>
      <vt:lpstr>Planetary Models: Geo vs. Helio</vt:lpstr>
      <vt:lpstr>Planetary Motions: Eccentricity and Laws of Motion</vt:lpstr>
      <vt:lpstr>Universal Gravitation: Depends upon distance and mass of celestial objects</vt:lpstr>
      <vt:lpstr>Planetary Data: Jovian vs. Terrestrial pg 15 ESRT</vt:lpstr>
      <vt:lpstr>Rotation vs. Revolution</vt:lpstr>
      <vt:lpstr>The Seasons</vt:lpstr>
      <vt:lpstr>The Celestial Sphere: NYS</vt:lpstr>
      <vt:lpstr>The Celestial Sphere at the Equator</vt:lpstr>
      <vt:lpstr>Shadows </vt:lpstr>
      <vt:lpstr>Lunar Phases  and Eclipses</vt:lpstr>
      <vt:lpstr>The Tides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Unit Review</dc:title>
  <dc:creator>Mt. Pleasant Schools</dc:creator>
  <cp:lastModifiedBy>Cohn, Miquel</cp:lastModifiedBy>
  <cp:revision>5</cp:revision>
  <cp:lastPrinted>2015-12-03T12:23:53Z</cp:lastPrinted>
  <dcterms:created xsi:type="dcterms:W3CDTF">2015-12-02T15:24:07Z</dcterms:created>
  <dcterms:modified xsi:type="dcterms:W3CDTF">2019-01-22T19:26:38Z</dcterms:modified>
</cp:coreProperties>
</file>